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98E12-3F7E-12A0-6523-969A7DA520F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0A16F03-E259-41A5-80E6-80B9C7775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D29E33B-AD8D-93F6-8804-7F50D4D4A252}"/>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5" name="Segnaposto piè di pagina 4">
            <a:extLst>
              <a:ext uri="{FF2B5EF4-FFF2-40B4-BE49-F238E27FC236}">
                <a16:creationId xmlns:a16="http://schemas.microsoft.com/office/drawing/2014/main" id="{0FB5BD91-A8DD-DA8F-BC3E-739BD67DB4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AC7506-962C-5E1A-389E-78ED941E3089}"/>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192989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6A8CC-EF41-17DF-D837-6BBC8AAB8A4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1D67F08-3E6D-E84D-9382-00F9369F785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B59371-9B9E-9A08-B715-CC97A50E320D}"/>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5" name="Segnaposto piè di pagina 4">
            <a:extLst>
              <a:ext uri="{FF2B5EF4-FFF2-40B4-BE49-F238E27FC236}">
                <a16:creationId xmlns:a16="http://schemas.microsoft.com/office/drawing/2014/main" id="{F9BC7514-D847-2EA7-E8F5-A49B9F0CD1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53DB45-593E-37DC-EE3F-66C22FBE58A9}"/>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99501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88AC9FA-78B6-CDB6-64B4-060847A516D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41CFED-5E29-11C7-628A-A503DDD542B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5A7A85-7C4F-3DDF-AED7-C667E08468AB}"/>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5" name="Segnaposto piè di pagina 4">
            <a:extLst>
              <a:ext uri="{FF2B5EF4-FFF2-40B4-BE49-F238E27FC236}">
                <a16:creationId xmlns:a16="http://schemas.microsoft.com/office/drawing/2014/main" id="{1BC3D593-7DBB-D76C-E8D8-DC153C2106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8713F8-7180-5819-E801-CBBAC67D9617}"/>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308663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A1FADD-180D-89BC-EEEA-E8CC93E270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915FA6-79AC-DCF4-6848-38146C3C35A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073CE6-3A7C-E89F-B04D-749FFBD71743}"/>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5" name="Segnaposto piè di pagina 4">
            <a:extLst>
              <a:ext uri="{FF2B5EF4-FFF2-40B4-BE49-F238E27FC236}">
                <a16:creationId xmlns:a16="http://schemas.microsoft.com/office/drawing/2014/main" id="{EB795CA8-0556-F11A-69ED-FE9E27C842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81C324-424F-3ED0-9AE8-8E955469700B}"/>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65993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432AC-C26D-E38E-C4BF-4DE36A59F61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07F316C-92E6-B4F1-AE60-0A882FEAA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AB8AC1C-D6BC-A5F1-FE98-A1FF7629725A}"/>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5" name="Segnaposto piè di pagina 4">
            <a:extLst>
              <a:ext uri="{FF2B5EF4-FFF2-40B4-BE49-F238E27FC236}">
                <a16:creationId xmlns:a16="http://schemas.microsoft.com/office/drawing/2014/main" id="{D81DF58F-F6EA-68FB-A6D8-C102ECD0C2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B20502-E2B6-F7E9-C3FA-28311706C59C}"/>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44208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3A16E-B25D-E9C6-E042-AAD6C509481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50F313-CDE9-BE9B-90B6-3316E1ADF94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AD7F84C-F621-AB0F-62B2-7FF7EB88356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A7D5BEB-1121-8C0F-720C-4AC396036DB8}"/>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6" name="Segnaposto piè di pagina 5">
            <a:extLst>
              <a:ext uri="{FF2B5EF4-FFF2-40B4-BE49-F238E27FC236}">
                <a16:creationId xmlns:a16="http://schemas.microsoft.com/office/drawing/2014/main" id="{88BF4503-8E79-8636-F41D-F8BEE43637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E22479D-84B6-04E7-5463-C4D04737C31C}"/>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226129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A92AE-29E0-D7DF-DC5B-6351F6A98E7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7228976-EDEB-9824-AFC9-4CFF88C73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A8E103D-2847-2110-68F5-F4AA5903662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262779E-A287-6438-A269-2FA8270F3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0216809-97A0-02CB-9754-50B60698244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51D938F-75E3-4828-AD6E-5A5DCFD1BDE4}"/>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8" name="Segnaposto piè di pagina 7">
            <a:extLst>
              <a:ext uri="{FF2B5EF4-FFF2-40B4-BE49-F238E27FC236}">
                <a16:creationId xmlns:a16="http://schemas.microsoft.com/office/drawing/2014/main" id="{58CD32E6-41BB-15D5-4180-77E87B16E30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7009D68-E7F3-5612-E41C-D8C60AD30852}"/>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101463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5F051-0878-503B-0C9A-9D2996A8B2D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B2CE972-FB73-0250-5E3C-6C4D1C087DC7}"/>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4" name="Segnaposto piè di pagina 3">
            <a:extLst>
              <a:ext uri="{FF2B5EF4-FFF2-40B4-BE49-F238E27FC236}">
                <a16:creationId xmlns:a16="http://schemas.microsoft.com/office/drawing/2014/main" id="{73B980C9-A737-99D0-42A7-4C9648ED89B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7A94662-7115-145D-CCB2-D81D2B21FE23}"/>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178803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27A3FBE-64F6-2C7B-5D39-EF934A8065FA}"/>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3" name="Segnaposto piè di pagina 2">
            <a:extLst>
              <a:ext uri="{FF2B5EF4-FFF2-40B4-BE49-F238E27FC236}">
                <a16:creationId xmlns:a16="http://schemas.microsoft.com/office/drawing/2014/main" id="{4A047F2F-39D5-CFAB-0CFD-6AF4D7F86DB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BC2778-7A9A-4427-7E91-E4770921A9D7}"/>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84894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39D7B-C1DA-1B9E-FB30-81973FD7FDB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2FDE3A-B2A3-02B7-B75D-039DD76FA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F5B3E19-2884-F78F-3BBB-D6DAE573F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1BEE1B8-F561-DFB9-EFA2-C479EC47E251}"/>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6" name="Segnaposto piè di pagina 5">
            <a:extLst>
              <a:ext uri="{FF2B5EF4-FFF2-40B4-BE49-F238E27FC236}">
                <a16:creationId xmlns:a16="http://schemas.microsoft.com/office/drawing/2014/main" id="{69616CC6-97D6-7F95-C115-DB888BA67A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98EE374-2DBB-51A6-88B3-0175B88A45F1}"/>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67950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81D6D-42B7-646C-1114-306199D804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F1FEDCA-0AAB-1F50-0409-3E1B3F928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824BE14-0C02-720C-86D2-AEAE45A7C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EBF784C-F291-5FF6-E36A-E4BBF7A0E7E4}"/>
              </a:ext>
            </a:extLst>
          </p:cNvPr>
          <p:cNvSpPr>
            <a:spLocks noGrp="1"/>
          </p:cNvSpPr>
          <p:nvPr>
            <p:ph type="dt" sz="half" idx="10"/>
          </p:nvPr>
        </p:nvSpPr>
        <p:spPr/>
        <p:txBody>
          <a:bodyPr/>
          <a:lstStyle/>
          <a:p>
            <a:fld id="{D46F3B10-5C12-4C50-8351-3ED4E754D7F8}" type="datetimeFigureOut">
              <a:rPr lang="it-IT" smtClean="0"/>
              <a:t>17/10/2025</a:t>
            </a:fld>
            <a:endParaRPr lang="it-IT"/>
          </a:p>
        </p:txBody>
      </p:sp>
      <p:sp>
        <p:nvSpPr>
          <p:cNvPr id="6" name="Segnaposto piè di pagina 5">
            <a:extLst>
              <a:ext uri="{FF2B5EF4-FFF2-40B4-BE49-F238E27FC236}">
                <a16:creationId xmlns:a16="http://schemas.microsoft.com/office/drawing/2014/main" id="{06F4BD15-CA83-F5AB-1D62-F434D8C97B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2C6DFB-537F-AB79-B7A5-A495056387F9}"/>
              </a:ext>
            </a:extLst>
          </p:cNvPr>
          <p:cNvSpPr>
            <a:spLocks noGrp="1"/>
          </p:cNvSpPr>
          <p:nvPr>
            <p:ph type="sldNum" sz="quarter" idx="12"/>
          </p:nvPr>
        </p:nvSpPr>
        <p:spPr/>
        <p:txBody>
          <a:bodyPr/>
          <a:lstStyle/>
          <a:p>
            <a:fld id="{4426AE96-2034-4D99-8297-138DFB1F0844}" type="slidenum">
              <a:rPr lang="it-IT" smtClean="0"/>
              <a:t>‹N›</a:t>
            </a:fld>
            <a:endParaRPr lang="it-IT"/>
          </a:p>
        </p:txBody>
      </p:sp>
    </p:spTree>
    <p:extLst>
      <p:ext uri="{BB962C8B-B14F-4D97-AF65-F5344CB8AC3E}">
        <p14:creationId xmlns:p14="http://schemas.microsoft.com/office/powerpoint/2010/main" val="155650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F36291E-59B4-DB70-3E1D-8BDFE04CC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2810D9-949E-2C0C-04A4-1FC04DB74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42200D-D1D0-748C-D3E6-15EBB01C4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F3B10-5C12-4C50-8351-3ED4E754D7F8}" type="datetimeFigureOut">
              <a:rPr lang="it-IT" smtClean="0"/>
              <a:t>17/10/2025</a:t>
            </a:fld>
            <a:endParaRPr lang="it-IT"/>
          </a:p>
        </p:txBody>
      </p:sp>
      <p:sp>
        <p:nvSpPr>
          <p:cNvPr id="5" name="Segnaposto piè di pagina 4">
            <a:extLst>
              <a:ext uri="{FF2B5EF4-FFF2-40B4-BE49-F238E27FC236}">
                <a16:creationId xmlns:a16="http://schemas.microsoft.com/office/drawing/2014/main" id="{FBB18676-E343-F21C-6CF7-59D92BAEDD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F8D3DE7-E1D3-CEB8-DB02-5251470763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6AE96-2034-4D99-8297-138DFB1F0844}" type="slidenum">
              <a:rPr lang="it-IT" smtClean="0"/>
              <a:t>‹N›</a:t>
            </a:fld>
            <a:endParaRPr lang="it-IT"/>
          </a:p>
        </p:txBody>
      </p:sp>
    </p:spTree>
    <p:extLst>
      <p:ext uri="{BB962C8B-B14F-4D97-AF65-F5344CB8AC3E}">
        <p14:creationId xmlns:p14="http://schemas.microsoft.com/office/powerpoint/2010/main" val="248256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62EF13D-6140-5B6D-F005-A435EB59E333}"/>
              </a:ext>
            </a:extLst>
          </p:cNvPr>
          <p:cNvSpPr>
            <a:spLocks noGrp="1"/>
          </p:cNvSpPr>
          <p:nvPr>
            <p:ph type="ctrTitle"/>
          </p:nvPr>
        </p:nvSpPr>
        <p:spPr>
          <a:xfrm>
            <a:off x="1524000" y="522595"/>
            <a:ext cx="9144000" cy="2387600"/>
          </a:xfrm>
        </p:spPr>
        <p:txBody>
          <a:bodyPr/>
          <a:lstStyle/>
          <a:p>
            <a:r>
              <a:rPr lang="it-IT" dirty="0"/>
              <a:t>Questionario </a:t>
            </a:r>
            <a:r>
              <a:rPr lang="it-IT" dirty="0" err="1"/>
              <a:t>Costumer</a:t>
            </a:r>
            <a:r>
              <a:rPr lang="it-IT" dirty="0"/>
              <a:t> </a:t>
            </a:r>
            <a:r>
              <a:rPr lang="it-IT" dirty="0" err="1"/>
              <a:t>sactisfaction</a:t>
            </a:r>
            <a:r>
              <a:rPr lang="it-IT" dirty="0"/>
              <a:t> </a:t>
            </a:r>
          </a:p>
        </p:txBody>
      </p:sp>
      <p:sp>
        <p:nvSpPr>
          <p:cNvPr id="5" name="Sottotitolo 4">
            <a:extLst>
              <a:ext uri="{FF2B5EF4-FFF2-40B4-BE49-F238E27FC236}">
                <a16:creationId xmlns:a16="http://schemas.microsoft.com/office/drawing/2014/main" id="{01909EEC-61FB-5772-0A66-00DBDA4422EB}"/>
              </a:ext>
            </a:extLst>
          </p:cNvPr>
          <p:cNvSpPr>
            <a:spLocks noGrp="1"/>
          </p:cNvSpPr>
          <p:nvPr>
            <p:ph type="subTitle" idx="1"/>
          </p:nvPr>
        </p:nvSpPr>
        <p:spPr>
          <a:xfrm>
            <a:off x="1524000" y="3097161"/>
            <a:ext cx="9144000" cy="2772697"/>
          </a:xfrm>
        </p:spPr>
        <p:txBody>
          <a:bodyPr>
            <a:normAutofit fontScale="92500" lnSpcReduction="20000"/>
          </a:bodyPr>
          <a:lstStyle/>
          <a:p>
            <a:r>
              <a:rPr lang="it-IT" dirty="0"/>
              <a:t>Ottobre 2025</a:t>
            </a:r>
          </a:p>
          <a:p>
            <a:pPr algn="l"/>
            <a:r>
              <a:rPr lang="it-IT" b="0" i="0" dirty="0">
                <a:solidFill>
                  <a:srgbClr val="202124"/>
                </a:solidFill>
                <a:effectLst/>
                <a:latin typeface="Roboto" panose="02000000000000000000" pitchFamily="2" charset="0"/>
              </a:rPr>
              <a:t>La Capannori Servizi nella gestione </a:t>
            </a:r>
            <a:r>
              <a:rPr lang="it-IT" dirty="0">
                <a:solidFill>
                  <a:srgbClr val="202124"/>
                </a:solidFill>
                <a:latin typeface="Roboto" panose="02000000000000000000" pitchFamily="2" charset="0"/>
              </a:rPr>
              <a:t>della </a:t>
            </a:r>
            <a:r>
              <a:rPr lang="it-IT" b="0" i="0" dirty="0">
                <a:solidFill>
                  <a:srgbClr val="202124"/>
                </a:solidFill>
                <a:effectLst/>
                <a:latin typeface="Roboto" panose="02000000000000000000" pitchFamily="2" charset="0"/>
              </a:rPr>
              <a:t>RSA Don A. Gori, considera obiettivo prioritario allineare il proprio sistema organizzativo e gestionale alle caratteristiche e ai bisogni espressi dagli utenti.</a:t>
            </a:r>
            <a:br>
              <a:rPr lang="it-IT" dirty="0"/>
            </a:br>
            <a:r>
              <a:rPr lang="it-IT" b="0" i="0" dirty="0">
                <a:solidFill>
                  <a:srgbClr val="202124"/>
                </a:solidFill>
                <a:effectLst/>
                <a:latin typeface="Roboto" panose="02000000000000000000" pitchFamily="2" charset="0"/>
              </a:rPr>
              <a:t>In tal senso, la Struttura stimola e organizza la partecipazione degli utenti, dei loro familiari, delle associazioni che li rappresentano e tutelano al processo di miglioramento continuo del servizio erogato.</a:t>
            </a:r>
            <a:br>
              <a:rPr lang="it-IT" dirty="0"/>
            </a:br>
            <a:br>
              <a:rPr lang="it-IT" dirty="0"/>
            </a:br>
            <a:r>
              <a:rPr lang="it-IT" b="0" i="0" dirty="0">
                <a:solidFill>
                  <a:srgbClr val="202124"/>
                </a:solidFill>
                <a:effectLst/>
                <a:latin typeface="Roboto" panose="02000000000000000000" pitchFamily="2" charset="0"/>
              </a:rPr>
              <a:t>Il livello di soddisfazione degli utenti costituisce, una risorsa essenziale per il miglioramento dei servizi offerti.</a:t>
            </a:r>
            <a:endParaRPr lang="it-IT" dirty="0"/>
          </a:p>
        </p:txBody>
      </p:sp>
    </p:spTree>
    <p:extLst>
      <p:ext uri="{BB962C8B-B14F-4D97-AF65-F5344CB8AC3E}">
        <p14:creationId xmlns:p14="http://schemas.microsoft.com/office/powerpoint/2010/main" val="32479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fico delle risposte di Moduli. Titolo della domanda: Attenzione al controllo ed alla custodia dei beni. Numero di risposte: 67 risposte.">
            <a:extLst>
              <a:ext uri="{FF2B5EF4-FFF2-40B4-BE49-F238E27FC236}">
                <a16:creationId xmlns:a16="http://schemas.microsoft.com/office/drawing/2014/main" id="{4F124196-69E0-84C9-BAEC-01A36CDF3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9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fico delle risposte di Moduli. Titolo della domanda: Pulizia e igiene degli ambienti (stanze, corridoi camere e luoghi comuni). Numero di risposte: 67 risposte.">
            <a:extLst>
              <a:ext uri="{FF2B5EF4-FFF2-40B4-BE49-F238E27FC236}">
                <a16:creationId xmlns:a16="http://schemas.microsoft.com/office/drawing/2014/main" id="{5EDEC5FC-D8A4-6585-9138-A49B4733D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3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afico delle risposte di Moduli. Titolo della domanda: Servizio di Guardaroba e Lavanderia. Numero di risposte: 67 risposte.">
            <a:extLst>
              <a:ext uri="{FF2B5EF4-FFF2-40B4-BE49-F238E27FC236}">
                <a16:creationId xmlns:a16="http://schemas.microsoft.com/office/drawing/2014/main" id="{A4B2DC35-6106-CFBE-9ECE-3812E719A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1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rafico delle risposte di Moduli. Titolo della domanda: Gli indumenti sono identificati in maniera personale. Numero di risposte: 67 risposte.">
            <a:extLst>
              <a:ext uri="{FF2B5EF4-FFF2-40B4-BE49-F238E27FC236}">
                <a16:creationId xmlns:a16="http://schemas.microsoft.com/office/drawing/2014/main" id="{4E48CB9A-9F4D-5681-8367-A9E1F0E39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8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rafico delle risposte di Moduli. Titolo della domanda: Servizio ristorazione (qualità, quantità, varietà, orari dei pasti, possibilità di variazioni in caso di problemi di masticazione, deglutizione e aiuto all’assunzione…). Numero di risposte: 67 risposte.">
            <a:extLst>
              <a:ext uri="{FF2B5EF4-FFF2-40B4-BE49-F238E27FC236}">
                <a16:creationId xmlns:a16="http://schemas.microsoft.com/office/drawing/2014/main" id="{27180CA9-41C6-4EF0-2E2F-BE5FFFA9C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afico delle risposte di Moduli. Titolo della domanda: Sono evitati i rumori molesti all’interno della struttura. Numero di risposte: 67 risposte.">
            <a:extLst>
              <a:ext uri="{FF2B5EF4-FFF2-40B4-BE49-F238E27FC236}">
                <a16:creationId xmlns:a16="http://schemas.microsoft.com/office/drawing/2014/main" id="{05D3C8B9-2145-53E1-037A-D9534E92E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3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afico delle risposte di Moduli. Titolo della domanda: Servizio Parrucchiere. Numero di risposte: 67 risposte.">
            <a:extLst>
              <a:ext uri="{FF2B5EF4-FFF2-40B4-BE49-F238E27FC236}">
                <a16:creationId xmlns:a16="http://schemas.microsoft.com/office/drawing/2014/main" id="{B3829082-B4F4-1172-0E98-C7E187B1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3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rafico delle risposte di Moduli. Titolo della domanda: Servizio di assistenza spirituale. Numero di risposte: 67 risposte.">
            <a:extLst>
              <a:ext uri="{FF2B5EF4-FFF2-40B4-BE49-F238E27FC236}">
                <a16:creationId xmlns:a16="http://schemas.microsoft.com/office/drawing/2014/main" id="{2EE23A82-43C1-E1D8-E31A-23299E1BB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86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rafico delle risposte di Moduli. Titolo della domanda: Servizi amministrativi (orari di apertura al pubblico ed accessibilità alle informazioni). Numero di risposte: 67 risposte.">
            <a:extLst>
              <a:ext uri="{FF2B5EF4-FFF2-40B4-BE49-F238E27FC236}">
                <a16:creationId xmlns:a16="http://schemas.microsoft.com/office/drawing/2014/main" id="{45217343-E937-E87A-4A50-D867E3927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8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afico delle risposte di Moduli. Titolo della domanda: Come giudica il mantenimento dei rapporti con familiari e rete amicale. Numero di risposte: 67 risposte.">
            <a:extLst>
              <a:ext uri="{FF2B5EF4-FFF2-40B4-BE49-F238E27FC236}">
                <a16:creationId xmlns:a16="http://schemas.microsoft.com/office/drawing/2014/main" id="{B71456E1-22E8-C61E-39FD-A6E13B2C2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6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fico delle risposte di Moduli. Titolo della domanda: Cortesia e disponibilità del personale di accoglienza. Numero di risposte: 67 risposte.">
            <a:extLst>
              <a:ext uri="{FF2B5EF4-FFF2-40B4-BE49-F238E27FC236}">
                <a16:creationId xmlns:a16="http://schemas.microsoft.com/office/drawing/2014/main" id="{D01B76FC-A2D8-EF8C-61BE-0B90ADFB5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5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afico delle risposte di Moduli. Titolo della domanda: Come giudica la facilità di comunicare con l’esterno. Numero di risposte: 67 risposte.">
            <a:extLst>
              <a:ext uri="{FF2B5EF4-FFF2-40B4-BE49-F238E27FC236}">
                <a16:creationId xmlns:a16="http://schemas.microsoft.com/office/drawing/2014/main" id="{4009D98B-9010-1F3F-D935-A0DFE81F1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9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rafico delle risposte di Moduli. Titolo della domanda: Cura dedicata all’igiene personale. Numero di risposte: 67 risposte.">
            <a:extLst>
              <a:ext uri="{FF2B5EF4-FFF2-40B4-BE49-F238E27FC236}">
                <a16:creationId xmlns:a16="http://schemas.microsoft.com/office/drawing/2014/main" id="{27DD8976-6D79-0450-6B82-24EC8F99A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2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rafico delle risposte di Moduli. Titolo della domanda: Cura dedicata all’ abbigliamento. Numero di risposte: 67 risposte.">
            <a:extLst>
              <a:ext uri="{FF2B5EF4-FFF2-40B4-BE49-F238E27FC236}">
                <a16:creationId xmlns:a16="http://schemas.microsoft.com/office/drawing/2014/main" id="{D0407A32-51ED-6EC7-3AA3-3E505F1EC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7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rafico delle risposte di Moduli. Titolo della domanda: Rispetto dell’intimità e della privacy. Numero di risposte: 67 risposte.">
            <a:extLst>
              <a:ext uri="{FF2B5EF4-FFF2-40B4-BE49-F238E27FC236}">
                <a16:creationId xmlns:a16="http://schemas.microsoft.com/office/drawing/2014/main" id="{EE51890B-418C-D800-2E55-0D9711EA4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8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afico delle risposte di Moduli. Titolo della domanda: Rispetto della dignità della persona. Numero di risposte: 67 risposte.">
            <a:extLst>
              <a:ext uri="{FF2B5EF4-FFF2-40B4-BE49-F238E27FC236}">
                <a16:creationId xmlns:a16="http://schemas.microsoft.com/office/drawing/2014/main" id="{51732281-20CE-88E0-6FF6-FBDEA4727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1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afico delle risposte di Moduli. Titolo della domanda: OTA/OSS. Numero di risposte: 67 risposte.">
            <a:extLst>
              <a:ext uri="{FF2B5EF4-FFF2-40B4-BE49-F238E27FC236}">
                <a16:creationId xmlns:a16="http://schemas.microsoft.com/office/drawing/2014/main" id="{A1A236E9-4B1E-D913-CC7C-A1C1F6F9C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2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rafico delle risposte di Moduli. Titolo della domanda: Infermieri Coordinatori. Numero di risposte: 67 risposte.">
            <a:extLst>
              <a:ext uri="{FF2B5EF4-FFF2-40B4-BE49-F238E27FC236}">
                <a16:creationId xmlns:a16="http://schemas.microsoft.com/office/drawing/2014/main" id="{60478053-87D0-51D6-8A0A-89F3099BC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05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rafico delle risposte di Moduli. Titolo della domanda: Infermieri. Numero di risposte: 67 risposte.">
            <a:extLst>
              <a:ext uri="{FF2B5EF4-FFF2-40B4-BE49-F238E27FC236}">
                <a16:creationId xmlns:a16="http://schemas.microsoft.com/office/drawing/2014/main" id="{95AD6FB5-4C0D-13A9-7912-B2BE92D65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2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rafico delle risposte di Moduli. Titolo della domanda: Medici. Numero di risposte: 67 risposte.">
            <a:extLst>
              <a:ext uri="{FF2B5EF4-FFF2-40B4-BE49-F238E27FC236}">
                <a16:creationId xmlns:a16="http://schemas.microsoft.com/office/drawing/2014/main" id="{81885A11-7072-0443-2EE6-DA78B8C5E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565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rafico delle risposte di Moduli. Titolo della domanda: Animatori/educatori. Numero di risposte: 67 risposte.">
            <a:extLst>
              <a:ext uri="{FF2B5EF4-FFF2-40B4-BE49-F238E27FC236}">
                <a16:creationId xmlns:a16="http://schemas.microsoft.com/office/drawing/2014/main" id="{5C7AEBAC-D292-21F5-F352-25DD16C0D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7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fico delle risposte di Moduli. Titolo della domanda: Completezza delle informazioni ricevute e gestione pratiche amministrative. Numero di risposte: 67 risposte.">
            <a:extLst>
              <a:ext uri="{FF2B5EF4-FFF2-40B4-BE49-F238E27FC236}">
                <a16:creationId xmlns:a16="http://schemas.microsoft.com/office/drawing/2014/main" id="{A1EEF287-2760-B467-F7B9-1A3BC5DE9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0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rafico delle risposte di Moduli. Titolo della domanda: Fisioterapisti. Numero di risposte: 67 risposte.">
            <a:extLst>
              <a:ext uri="{FF2B5EF4-FFF2-40B4-BE49-F238E27FC236}">
                <a16:creationId xmlns:a16="http://schemas.microsoft.com/office/drawing/2014/main" id="{B8B0886F-D98A-5A97-95B6-A1B27BB3E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2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rafico delle risposte di Moduli. Titolo della domanda: Disponibilità, cortesia, umanità. Numero di risposte: 67 risposte.">
            <a:extLst>
              <a:ext uri="{FF2B5EF4-FFF2-40B4-BE49-F238E27FC236}">
                <a16:creationId xmlns:a16="http://schemas.microsoft.com/office/drawing/2014/main" id="{3BCF10B8-A0FB-6D4C-1686-74366691C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90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rafico delle risposte di Moduli. Titolo della domanda: Capacità di ascolto e chiarezza nel fornire informazioni. Numero di risposte: 67 risposte.">
            <a:extLst>
              <a:ext uri="{FF2B5EF4-FFF2-40B4-BE49-F238E27FC236}">
                <a16:creationId xmlns:a16="http://schemas.microsoft.com/office/drawing/2014/main" id="{1329E829-E722-B911-0643-DB19DF8A0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19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rafico delle risposte di Moduli. Titolo della domanda: Attenzione al controllo ed alla custodia dell’ospite. Numero di risposte: 67 risposte.">
            <a:extLst>
              <a:ext uri="{FF2B5EF4-FFF2-40B4-BE49-F238E27FC236}">
                <a16:creationId xmlns:a16="http://schemas.microsoft.com/office/drawing/2014/main" id="{9502E422-CA56-CE6E-5269-2D09B6533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53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rafico delle risposte di Moduli. Titolo della domanda: Coinvolgimento nelle attività proposte dal servizio animazione. Numero di risposte: 67 risposte.">
            <a:extLst>
              <a:ext uri="{FF2B5EF4-FFF2-40B4-BE49-F238E27FC236}">
                <a16:creationId xmlns:a16="http://schemas.microsoft.com/office/drawing/2014/main" id="{628A32EE-35EA-83D4-CB80-E474B424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43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rafico delle risposte di Moduli. Titolo della domanda: Coinvolgimento nelle attività proposte dal servizio animazione. Numero di risposte: 67 risposte.">
            <a:extLst>
              <a:ext uri="{FF2B5EF4-FFF2-40B4-BE49-F238E27FC236}">
                <a16:creationId xmlns:a16="http://schemas.microsoft.com/office/drawing/2014/main" id="{A32E777C-4173-B971-F051-780968A89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85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rafico delle risposte di Moduli. Titolo della domanda: Frequenza e varietà delle attività organizzate. Numero di risposte: 67 risposte.">
            <a:extLst>
              <a:ext uri="{FF2B5EF4-FFF2-40B4-BE49-F238E27FC236}">
                <a16:creationId xmlns:a16="http://schemas.microsoft.com/office/drawing/2014/main" id="{46FC371D-1667-6370-6866-6456DE064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94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afico delle risposte di Moduli. Titolo della domanda: Attività ricreative interne alla struttura (feste, giochi, lettura del giornale ….). Numero di risposte: 67 risposte.">
            <a:extLst>
              <a:ext uri="{FF2B5EF4-FFF2-40B4-BE49-F238E27FC236}">
                <a16:creationId xmlns:a16="http://schemas.microsoft.com/office/drawing/2014/main" id="{3452CD22-9DAF-ED23-04EA-303BD1D26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8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rafico delle risposte di Moduli. Titolo della domanda: Attività ricreative esterne alla struttura (gite, uscite, laboratori…). Numero di risposte: 67 risposte.">
            <a:extLst>
              <a:ext uri="{FF2B5EF4-FFF2-40B4-BE49-F238E27FC236}">
                <a16:creationId xmlns:a16="http://schemas.microsoft.com/office/drawing/2014/main" id="{46877A2E-FCB0-F7F5-7DC3-13E19A60C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85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Grafico delle risposte di Moduli. Titolo della domanda: INFORMAZIONI SUL COMPILATORE: Chi sei?. Numero di risposte: 67 risposte.">
            <a:extLst>
              <a:ext uri="{FF2B5EF4-FFF2-40B4-BE49-F238E27FC236}">
                <a16:creationId xmlns:a16="http://schemas.microsoft.com/office/drawing/2014/main" id="{9965B02D-E191-B535-FAFA-AB17BECDC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4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fico delle risposte di Moduli. Titolo della domanda: Gradevolezza degli spazi personali (comodità, temperatura, ventilazione, luminosità, arredi …). Numero di risposte: 67 risposte.">
            <a:extLst>
              <a:ext uri="{FF2B5EF4-FFF2-40B4-BE49-F238E27FC236}">
                <a16:creationId xmlns:a16="http://schemas.microsoft.com/office/drawing/2014/main" id="{6799106A-96F4-28B1-FB98-CDD4CF42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41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134E712-A3EF-9AC6-1D8E-66ED4887AD97}"/>
              </a:ext>
            </a:extLst>
          </p:cNvPr>
          <p:cNvSpPr txBox="1"/>
          <p:nvPr/>
        </p:nvSpPr>
        <p:spPr>
          <a:xfrm>
            <a:off x="786580" y="609600"/>
            <a:ext cx="10736825" cy="5880456"/>
          </a:xfrm>
          <a:prstGeom prst="rect">
            <a:avLst/>
          </a:prstGeom>
          <a:noFill/>
        </p:spPr>
        <p:txBody>
          <a:bodyPr wrap="square">
            <a:spAutoFit/>
          </a:bodyPr>
          <a:lstStyle/>
          <a:p>
            <a:pPr algn="l">
              <a:spcBef>
                <a:spcPts val="600"/>
              </a:spcBef>
              <a:spcAft>
                <a:spcPts val="1800"/>
              </a:spcAft>
              <a:buNone/>
            </a:pPr>
            <a:r>
              <a:rPr lang="it-IT" sz="2400" b="0" i="0" dirty="0">
                <a:solidFill>
                  <a:srgbClr val="202124"/>
                </a:solidFill>
                <a:effectLst/>
              </a:rPr>
              <a:t>Ci indichi, se lo desidera, cosa potremmo fare per migliorare la permanenza presso la nostra struttura11 risposte:</a:t>
            </a:r>
            <a:endParaRPr lang="it-IT" sz="2400" b="0" i="0" dirty="0">
              <a:solidFill>
                <a:srgbClr val="000000"/>
              </a:solidFill>
              <a:effectLst/>
            </a:endParaRPr>
          </a:p>
          <a:p>
            <a:pPr algn="l">
              <a:spcBef>
                <a:spcPts val="300"/>
              </a:spcBef>
              <a:buNone/>
            </a:pPr>
            <a:r>
              <a:rPr lang="it-IT" sz="2000" b="0" i="0" dirty="0">
                <a:solidFill>
                  <a:srgbClr val="202124"/>
                </a:solidFill>
                <a:effectLst/>
              </a:rPr>
              <a:t>- Scarichi wc da migliorare e parrucchiera e podologa più presente</a:t>
            </a:r>
          </a:p>
          <a:p>
            <a:pPr algn="l">
              <a:spcBef>
                <a:spcPts val="300"/>
              </a:spcBef>
              <a:buNone/>
            </a:pPr>
            <a:r>
              <a:rPr lang="it-IT" sz="2000" b="0" i="0" dirty="0">
                <a:solidFill>
                  <a:srgbClr val="202124"/>
                </a:solidFill>
                <a:effectLst/>
              </a:rPr>
              <a:t>- Migliorare il vitto</a:t>
            </a:r>
          </a:p>
          <a:p>
            <a:pPr algn="l">
              <a:spcBef>
                <a:spcPts val="300"/>
              </a:spcBef>
              <a:buNone/>
            </a:pPr>
            <a:r>
              <a:rPr lang="it-IT" sz="2000" b="0" i="0" dirty="0">
                <a:solidFill>
                  <a:srgbClr val="202124"/>
                </a:solidFill>
                <a:effectLst/>
              </a:rPr>
              <a:t>- Soprattutto essere informati sulla criticità/soluzioni a trovare nuove nomine dei medici che seguono gli ospiti.. Anche per poter insieme ai familiari trovare soluzioni o migliorare le condizioni di salute sia fisiche che psicologiche.. Per quanto riguarda il menù capire cosa gli viene dato in base alle problematiche del familiare.. Se un’ospite non mangia si devono trovare insieme al medico soluzioni x l’alimentazione … Menu appropriati ad hoc x la loro salute con nutrizionisti ..</a:t>
            </a:r>
          </a:p>
          <a:p>
            <a:pPr algn="l">
              <a:spcBef>
                <a:spcPts val="300"/>
              </a:spcBef>
              <a:buNone/>
            </a:pPr>
            <a:r>
              <a:rPr lang="it-IT" sz="2000" b="0" i="0" dirty="0">
                <a:solidFill>
                  <a:srgbClr val="202124"/>
                </a:solidFill>
                <a:effectLst/>
              </a:rPr>
              <a:t>- Si può sempre migliorare.</a:t>
            </a:r>
          </a:p>
          <a:p>
            <a:pPr algn="l">
              <a:spcBef>
                <a:spcPts val="300"/>
              </a:spcBef>
              <a:buNone/>
            </a:pPr>
            <a:r>
              <a:rPr lang="it-IT" sz="2000" b="0" i="0" dirty="0">
                <a:solidFill>
                  <a:srgbClr val="202124"/>
                </a:solidFill>
                <a:effectLst/>
              </a:rPr>
              <a:t>- Curare il vitto perché sono persone anziane con molte difficoltà di masticazione</a:t>
            </a:r>
          </a:p>
          <a:p>
            <a:pPr algn="l">
              <a:spcBef>
                <a:spcPts val="300"/>
              </a:spcBef>
              <a:buNone/>
            </a:pPr>
            <a:r>
              <a:rPr lang="it-IT" sz="2000" b="0" i="0" dirty="0">
                <a:solidFill>
                  <a:srgbClr val="202124"/>
                </a:solidFill>
                <a:effectLst/>
              </a:rPr>
              <a:t>- Ci vuole una /un caposala che coordini il personale infermieristico. </a:t>
            </a:r>
          </a:p>
          <a:p>
            <a:pPr algn="l">
              <a:spcBef>
                <a:spcPts val="300"/>
              </a:spcBef>
              <a:buNone/>
            </a:pPr>
            <a:r>
              <a:rPr lang="it-IT" sz="2000" b="0" i="0" dirty="0">
                <a:solidFill>
                  <a:srgbClr val="202124"/>
                </a:solidFill>
                <a:effectLst/>
              </a:rPr>
              <a:t>- mamma si lamenta spesso del cibo , la varietà e la temperatura,</a:t>
            </a:r>
          </a:p>
          <a:p>
            <a:r>
              <a:rPr lang="it-IT" sz="2000" dirty="0"/>
              <a:t>- Differenziare il Questionario, farlo più personalizzato</a:t>
            </a:r>
          </a:p>
          <a:p>
            <a:r>
              <a:rPr lang="it-IT" sz="2000" dirty="0"/>
              <a:t>- aumentare fisioterapia</a:t>
            </a:r>
          </a:p>
          <a:p>
            <a:r>
              <a:rPr lang="it-IT" sz="2000" dirty="0"/>
              <a:t>- Ottima struttura ..non ho niente da suggerire</a:t>
            </a:r>
          </a:p>
          <a:p>
            <a:pPr algn="l">
              <a:lnSpc>
                <a:spcPts val="1500"/>
              </a:lnSpc>
              <a:spcBef>
                <a:spcPts val="300"/>
              </a:spcBef>
              <a:buNone/>
            </a:pPr>
            <a:endParaRPr lang="it-IT"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271108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fico delle risposte di Moduli. Titolo della domanda: Gradevolezza degli spazi collettivi di socializzazione (sale comuni, sala pranzo, TV, giardino …). Numero di risposte: 67 risposte.">
            <a:extLst>
              <a:ext uri="{FF2B5EF4-FFF2-40B4-BE49-F238E27FC236}">
                <a16:creationId xmlns:a16="http://schemas.microsoft.com/office/drawing/2014/main" id="{8E211447-C28C-593D-9BF4-AB3CAC389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7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fico delle risposte di Moduli. Titolo della domanda: Facilità di accesso agli ambienti (ascensori, corrimani, illuminazione, segnaletica…). Numero di risposte: 67 risposte.">
            <a:extLst>
              <a:ext uri="{FF2B5EF4-FFF2-40B4-BE49-F238E27FC236}">
                <a16:creationId xmlns:a16="http://schemas.microsoft.com/office/drawing/2014/main" id="{C0DF8BC2-C245-44C9-4BCB-740AAF42F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8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fico delle risposte di Moduli. Titolo della domanda: E’ permessa e facilitata la personalizzazione degli ambienti di vita. Numero di risposte: 67 risposte.">
            <a:extLst>
              <a:ext uri="{FF2B5EF4-FFF2-40B4-BE49-F238E27FC236}">
                <a16:creationId xmlns:a16="http://schemas.microsoft.com/office/drawing/2014/main" id="{537A3F48-827F-23F1-65D4-1AF65BBCE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0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afico delle risposte di Moduli. Titolo della domanda: E’ a conoscenza della giornata tipo e delle attività svolte nella struttura. Numero di risposte: 67 risposte.">
            <a:extLst>
              <a:ext uri="{FF2B5EF4-FFF2-40B4-BE49-F238E27FC236}">
                <a16:creationId xmlns:a16="http://schemas.microsoft.com/office/drawing/2014/main" id="{ED43B39F-E762-169E-3ADC-732ADBAF9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4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afico delle risposte di Moduli. Titolo della domanda: E’ a conoscenza delle attività svolte nella struttura, a suo avviso le attività proposte sono coerenti con i  bisogni degli ospiti presenti nella struttura. Numero di risposte: 67 risposte.">
            <a:extLst>
              <a:ext uri="{FF2B5EF4-FFF2-40B4-BE49-F238E27FC236}">
                <a16:creationId xmlns:a16="http://schemas.microsoft.com/office/drawing/2014/main" id="{49100066-796F-FAD6-CB54-5D3889B62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626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272</Words>
  <Application>Microsoft Office PowerPoint</Application>
  <PresentationFormat>Widescreen</PresentationFormat>
  <Paragraphs>14</Paragraphs>
  <Slides>40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Calibri</vt:lpstr>
      <vt:lpstr>Calibri Light</vt:lpstr>
      <vt:lpstr>Roboto</vt:lpstr>
      <vt:lpstr>Tema di Office</vt:lpstr>
      <vt:lpstr>Questionario Costumer sactisfaction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Svaldo Sensi</dc:creator>
  <cp:lastModifiedBy>Svaldo Sensi</cp:lastModifiedBy>
  <cp:revision>3</cp:revision>
  <dcterms:created xsi:type="dcterms:W3CDTF">2025-10-17T08:19:25Z</dcterms:created>
  <dcterms:modified xsi:type="dcterms:W3CDTF">2025-10-17T08:40:35Z</dcterms:modified>
</cp:coreProperties>
</file>